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7" r:id="rId4"/>
    <p:sldId id="257" r:id="rId5"/>
    <p:sldId id="293" r:id="rId6"/>
    <p:sldId id="284" r:id="rId7"/>
    <p:sldId id="269" r:id="rId8"/>
    <p:sldId id="294" r:id="rId9"/>
    <p:sldId id="295" r:id="rId10"/>
    <p:sldId id="296" r:id="rId11"/>
    <p:sldId id="297" r:id="rId12"/>
    <p:sldId id="288" r:id="rId13"/>
    <p:sldId id="298" r:id="rId14"/>
    <p:sldId id="299" r:id="rId15"/>
    <p:sldId id="300" r:id="rId16"/>
    <p:sldId id="276" r:id="rId17"/>
    <p:sldId id="277" r:id="rId18"/>
    <p:sldId id="27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92BDB3-D2E8-4F99-9E18-5B29AF33C0F5}" v="6" dt="2026-09-27T07:37:23.8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8417D-9246-3BF5-12CA-0AE7731E83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46613"/>
            <a:ext cx="10515600" cy="4301766"/>
          </a:xfrm>
          <a:prstGeom prst="rect">
            <a:avLst/>
          </a:prstGeom>
        </p:spPr>
        <p:txBody>
          <a:bodyPr/>
          <a:lstStyle>
            <a:lvl1pPr>
              <a:defRPr sz="13800">
                <a:latin typeface="Comic Sans MS" panose="030F0702030302020204" pitchFamily="66" charset="0"/>
              </a:defRPr>
            </a:lvl1pPr>
          </a:lstStyle>
          <a:p>
            <a:r>
              <a:rPr lang="en-GB" dirty="0"/>
              <a:t>Slide</a:t>
            </a:r>
            <a:br>
              <a:rPr lang="en-GB" dirty="0"/>
            </a:br>
            <a:r>
              <a:rPr lang="en-GB" dirty="0"/>
              <a:t>Divider</a:t>
            </a:r>
          </a:p>
        </p:txBody>
      </p:sp>
    </p:spTree>
    <p:extLst>
      <p:ext uri="{BB962C8B-B14F-4D97-AF65-F5344CB8AC3E}">
        <p14:creationId xmlns:p14="http://schemas.microsoft.com/office/powerpoint/2010/main" val="3263629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D443-419D-F053-4F47-B11E239E2BC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76046" y="814279"/>
            <a:ext cx="11818187" cy="3498930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200000"/>
              </a:lnSpc>
              <a:spcBef>
                <a:spcPts val="0"/>
              </a:spcBef>
              <a:spcAft>
                <a:spcPts val="1400"/>
              </a:spcAft>
              <a:buFont typeface="+mj-lt"/>
              <a:buAutoNum type="arabicParenR"/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 Objective 1</a:t>
            </a:r>
          </a:p>
          <a:p>
            <a:pPr lvl="0"/>
            <a:r>
              <a:rPr lang="en-GB" dirty="0"/>
              <a:t> Objective 2</a:t>
            </a:r>
          </a:p>
          <a:p>
            <a:pPr lvl="0"/>
            <a:r>
              <a:rPr lang="en-GB" dirty="0"/>
              <a:t> Objective 3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5622775-ECE5-BD0F-013D-1141D67C4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🎯 Lesson Objectives</a:t>
            </a:r>
          </a:p>
        </p:txBody>
      </p:sp>
    </p:spTree>
    <p:extLst>
      <p:ext uri="{BB962C8B-B14F-4D97-AF65-F5344CB8AC3E}">
        <p14:creationId xmlns:p14="http://schemas.microsoft.com/office/powerpoint/2010/main" val="280056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D443-419D-F053-4F47-B11E239E2BC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6046" y="814279"/>
            <a:ext cx="11818187" cy="3498930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5622775-ECE5-BD0F-013D-1141D67C4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📖 Information Source</a:t>
            </a:r>
          </a:p>
        </p:txBody>
      </p:sp>
    </p:spTree>
    <p:extLst>
      <p:ext uri="{BB962C8B-B14F-4D97-AF65-F5344CB8AC3E}">
        <p14:creationId xmlns:p14="http://schemas.microsoft.com/office/powerpoint/2010/main" val="329158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CF8DB4B-BE46-A68A-B029-EA1F87C7ED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📝 Activity ??? -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256CF-C4CB-8C83-760C-3E2884ACAC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9799" y="825520"/>
            <a:ext cx="5964352" cy="5773687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166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4294E3D-45EA-D46A-78D9-FD28F306E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6000" y="1704179"/>
            <a:ext cx="10421960" cy="4247587"/>
          </a:xfrm>
          <a:prstGeom prst="rect">
            <a:avLst/>
          </a:prstGeom>
        </p:spPr>
        <p:txBody>
          <a:bodyPr vert="horz" lIns="0" tIns="0"/>
          <a:lstStyle>
            <a:lvl1pPr marL="271463" indent="-271463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723900" indent="-279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lang="en-US" sz="2000" kern="12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+mn-ea"/>
                <a:cs typeface="Arial"/>
              </a:defRPr>
            </a:lvl2pPr>
            <a:lvl3pPr marL="723900" indent="-279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lang="en-US" sz="2000" kern="1200" baseline="0" dirty="0" smtClean="0">
                <a:solidFill>
                  <a:srgbClr val="1950A3"/>
                </a:solidFill>
                <a:latin typeface="Comic Sans MS" panose="030F0702030302020204" pitchFamily="66" charset="0"/>
                <a:ea typeface="+mn-ea"/>
                <a:cs typeface="Arial"/>
              </a:defRPr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56000" y="906233"/>
            <a:ext cx="10421960" cy="67077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40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37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207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FCBBB-6D09-F3C4-367F-E5EBE5714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970E62-D441-6201-EA1D-E5782D107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CDAE2-540D-EEBD-3DC6-905E0B7E6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05ABF-7506-4361-ADF9-974949A6683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6D74A-9BCB-FE6F-97B2-B2A03666B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5835D-D908-2D30-43DA-B070CBAA8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4384B-60E4-43DE-B227-11AE03C01B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677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6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62" r:id="rId3"/>
    <p:sldLayoutId id="2147483661" r:id="rId4"/>
    <p:sldLayoutId id="2147483665" r:id="rId5"/>
    <p:sldLayoutId id="2147483667" r:id="rId6"/>
    <p:sldLayoutId id="2147483668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434">
          <p15:clr>
            <a:srgbClr val="F26B43"/>
          </p15:clr>
        </p15:guide>
        <p15:guide id="4" pos="5223">
          <p15:clr>
            <a:srgbClr val="F26B43"/>
          </p15:clr>
        </p15:guide>
        <p15:guide id="5" pos="708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tggcs.org/cs_resources/docs/Lessons/Y7/Y7%20-%20AU1/Y7%20-%20AU1%20-%20L4%20-%20Using%20Outlook/Welcome%20to%20the%20TGGS%20House%20System.docx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gocodeit.online/course/currentcourse/Learn-Python-With-Time2Code-From-Craig-and-Dave" TargetMode="External"/><Relationship Id="rId3" Type="http://schemas.openxmlformats.org/officeDocument/2006/relationships/hyperlink" Target="https://tggcs.org/cs_resources/docs/apps/cornell/" TargetMode="External"/><Relationship Id="rId7" Type="http://schemas.openxmlformats.org/officeDocument/2006/relationships/hyperlink" Target="https://crest.ludenso.com/chat?book=a6c4cdd03b2b44488bc3b5f99d42e395" TargetMode="External"/><Relationship Id="rId2" Type="http://schemas.openxmlformats.org/officeDocument/2006/relationships/hyperlink" Target="https://tggcs.org/cs_resources/docs/apps/whiteboard6/public/index.php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ggcs.org/apps/content/jupyter/lab/index.html" TargetMode="External"/><Relationship Id="rId5" Type="http://schemas.openxmlformats.org/officeDocument/2006/relationships/hyperlink" Target="https://tggcs.org/cs_resources/docs/apps/peer-review/index.php" TargetMode="External"/><Relationship Id="rId4" Type="http://schemas.openxmlformats.org/officeDocument/2006/relationships/hyperlink" Target="https://tggcs.org/cs_resources/docs/apps/mind-map/index.php" TargetMode="External"/><Relationship Id="rId9" Type="http://schemas.openxmlformats.org/officeDocument/2006/relationships/hyperlink" Target="https://tggcs.org/tggcs/1859-2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B0DC00-234F-252E-50D8-203AF60D65FE}"/>
              </a:ext>
            </a:extLst>
          </p:cNvPr>
          <p:cNvSpPr txBox="1"/>
          <p:nvPr/>
        </p:nvSpPr>
        <p:spPr>
          <a:xfrm>
            <a:off x="694944" y="797510"/>
            <a:ext cx="10799063" cy="526297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GB" sz="3600" b="0" i="0" spc="-8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⏱️ Do It Now</a:t>
            </a:r>
          </a:p>
          <a:p>
            <a:pPr indent="0" algn="l">
              <a:buNone/>
            </a:pPr>
            <a:endParaRPr lang="en-GB" sz="3600" b="0" i="0" spc="-8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2400" b="0" i="0" spc="-8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Create a </a:t>
            </a:r>
            <a:r>
              <a:rPr lang="en-GB" sz="2400" b="1" i="0" spc="-8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OneNote</a:t>
            </a:r>
            <a:r>
              <a:rPr lang="en-GB" sz="2400" b="0" i="0" spc="-8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 Page</a:t>
            </a:r>
            <a:br>
              <a:rPr lang="en-GB" sz="2400" b="0" i="0" spc="-8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</a:br>
            <a:endParaRPr lang="en-GB" sz="2400" b="0" i="0" spc="-8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2400" b="0" i="0" spc="-8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Copy the title below, then complete the quiz</a:t>
            </a:r>
          </a:p>
          <a:p>
            <a:pPr indent="0" algn="l">
              <a:buNone/>
            </a:pPr>
            <a:endParaRPr lang="en-GB" sz="2400" b="1" i="0" spc="-8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2400" b="1" i="0" spc="-8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Y7 – AU1.4 – Using Outlook</a:t>
            </a:r>
            <a:endParaRPr lang="en-GB" sz="2400" b="0" i="0" spc="-8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2400" spc="-8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2400" b="1" i="0" spc="-8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Complete these questions:</a:t>
            </a:r>
          </a:p>
          <a:p>
            <a:pPr marL="457200" indent="-457200" algn="l">
              <a:buAutoNum type="arabicParenBoth"/>
            </a:pPr>
            <a:r>
              <a:rPr lang="en-GB" sz="2400" spc="-8" dirty="0">
                <a:solidFill>
                  <a:srgbClr val="000000"/>
                </a:solidFill>
                <a:latin typeface="Comic Sans MS" panose="030F0702030302020204" pitchFamily="66" charset="0"/>
              </a:rPr>
              <a:t>Why is it important to set up folders in your user area?</a:t>
            </a:r>
          </a:p>
          <a:p>
            <a:pPr marL="457200" indent="-457200" algn="l">
              <a:buAutoNum type="arabicParenBoth"/>
            </a:pPr>
            <a:r>
              <a:rPr lang="en-GB" sz="2400" spc="-8" dirty="0">
                <a:solidFill>
                  <a:srgbClr val="000000"/>
                </a:solidFill>
                <a:latin typeface="Comic Sans MS" panose="030F0702030302020204" pitchFamily="66" charset="0"/>
              </a:rPr>
              <a:t>What is OneDrive and where is it physically located?</a:t>
            </a:r>
          </a:p>
          <a:p>
            <a:pPr marL="457200" indent="-457200" algn="l">
              <a:buAutoNum type="arabicParenBoth"/>
            </a:pPr>
            <a:r>
              <a:rPr lang="en-GB" sz="2400" spc="-8" dirty="0">
                <a:solidFill>
                  <a:srgbClr val="000000"/>
                </a:solidFill>
                <a:latin typeface="Comic Sans MS" panose="030F0702030302020204" pitchFamily="66" charset="0"/>
              </a:rPr>
              <a:t>Why must the DIN be completed in silence and be started as quickly as possible?</a:t>
            </a:r>
          </a:p>
        </p:txBody>
      </p:sp>
    </p:spTree>
    <p:extLst>
      <p:ext uri="{BB962C8B-B14F-4D97-AF65-F5344CB8AC3E}">
        <p14:creationId xmlns:p14="http://schemas.microsoft.com/office/powerpoint/2010/main" val="258985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3A54E-9E6B-0886-D6AD-4DEDD0E34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D87A1E4-0551-018B-66B0-6EEB49FCCE2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66902" y="1865838"/>
            <a:ext cx="11818187" cy="406861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 We are learning how to create and organise </a:t>
            </a:r>
            <a:r>
              <a:rPr lang="en-GB" b="1" dirty="0"/>
              <a:t>files and folders</a:t>
            </a:r>
            <a:r>
              <a:rPr lang="en-GB" dirty="0"/>
              <a:t> in our user areas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pPr>
              <a:lnSpc>
                <a:spcPct val="100000"/>
              </a:lnSpc>
            </a:pPr>
            <a:r>
              <a:rPr lang="en-GB" dirty="0"/>
              <a:t> We will be able to </a:t>
            </a:r>
            <a:r>
              <a:rPr lang="en-GB" b="1" dirty="0"/>
              <a:t>explain</a:t>
            </a:r>
            <a:r>
              <a:rPr lang="en-GB" dirty="0"/>
              <a:t> why it is important to have an </a:t>
            </a:r>
            <a:r>
              <a:rPr lang="en-GB" b="1" dirty="0"/>
              <a:t>organised and logical</a:t>
            </a:r>
            <a:r>
              <a:rPr lang="en-GB" dirty="0"/>
              <a:t> directories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pPr>
              <a:lnSpc>
                <a:spcPct val="100000"/>
              </a:lnSpc>
            </a:pPr>
            <a:r>
              <a:rPr lang="en-GB" dirty="0"/>
              <a:t> We will be able to </a:t>
            </a:r>
            <a:r>
              <a:rPr lang="en-GB" b="1" dirty="0"/>
              <a:t>explain </a:t>
            </a:r>
            <a:r>
              <a:rPr lang="en-GB" dirty="0"/>
              <a:t>the difference between </a:t>
            </a:r>
            <a:r>
              <a:rPr lang="en-GB" b="1" dirty="0"/>
              <a:t>local files </a:t>
            </a:r>
            <a:r>
              <a:rPr lang="en-GB" dirty="0"/>
              <a:t>and </a:t>
            </a:r>
            <a:r>
              <a:rPr lang="en-GB" b="1" dirty="0"/>
              <a:t>cloud storage</a:t>
            </a:r>
            <a:r>
              <a:rPr lang="en-GB" dirty="0"/>
              <a:t>; outlining what is meant by </a:t>
            </a:r>
            <a:r>
              <a:rPr lang="en-GB" b="1" dirty="0"/>
              <a:t>synchronisation</a:t>
            </a:r>
          </a:p>
          <a:p>
            <a:pPr>
              <a:lnSpc>
                <a:spcPct val="100000"/>
              </a:lnSpc>
            </a:pP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1979AF-981F-14B9-0DCC-8B28EAA398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🎯 Lesson Objectives</a:t>
            </a:r>
          </a:p>
        </p:txBody>
      </p:sp>
    </p:spTree>
    <p:extLst>
      <p:ext uri="{BB962C8B-B14F-4D97-AF65-F5344CB8AC3E}">
        <p14:creationId xmlns:p14="http://schemas.microsoft.com/office/powerpoint/2010/main" val="1422431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AA303-5242-26CA-64A6-40586033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1406AB8-9C80-B2E4-ABAF-A6D9C1052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2586515"/>
            <a:ext cx="10692384" cy="1684970"/>
          </a:xfrm>
        </p:spPr>
        <p:txBody>
          <a:bodyPr/>
          <a:lstStyle/>
          <a:p>
            <a:r>
              <a:rPr lang="en-GB" sz="9600" dirty="0"/>
              <a:t>📖 </a:t>
            </a:r>
            <a:r>
              <a:rPr lang="en-US" sz="9600" dirty="0"/>
              <a:t>What is email?</a:t>
            </a:r>
          </a:p>
        </p:txBody>
      </p:sp>
    </p:spTree>
    <p:extLst>
      <p:ext uri="{BB962C8B-B14F-4D97-AF65-F5344CB8AC3E}">
        <p14:creationId xmlns:p14="http://schemas.microsoft.com/office/powerpoint/2010/main" val="623527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AEA5D3-B645-D04C-6FFC-54865F4A20A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91945" y="887429"/>
            <a:ext cx="4638273" cy="5604809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Email (electronic mail) allows users to compose messages and send them to other users.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Emails are intended to contain more content than something like a </a:t>
            </a:r>
            <a:r>
              <a:rPr lang="en-GB" b="1" dirty="0">
                <a:solidFill>
                  <a:srgbClr val="0070C0"/>
                </a:solidFill>
              </a:rPr>
              <a:t>Teams</a:t>
            </a:r>
            <a:r>
              <a:rPr lang="en-GB" dirty="0"/>
              <a:t> message and are considered a digital equivalent to sending a letter.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On the next slide you can see some other features of email.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87FA0-A45D-FA6F-EA61-4E7DFC8445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📖 Information Source – What is email?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3B5EC-7802-3293-EA89-6868168B55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534" r="25075"/>
          <a:stretch>
            <a:fillRect/>
          </a:stretch>
        </p:blipFill>
        <p:spPr>
          <a:xfrm>
            <a:off x="4922890" y="1171565"/>
            <a:ext cx="6977165" cy="471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856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1316C-AD58-8B03-D5AA-4B2248A49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D53B9DD-E470-8201-97EC-F25B1CE76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073" y="16764"/>
            <a:ext cx="10261854" cy="68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462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50CC1-215F-56F8-9929-4624ABB2D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CCA17B8-ED74-7328-9AE0-B40ACA5C2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683720"/>
            <a:ext cx="10692384" cy="5490560"/>
          </a:xfrm>
        </p:spPr>
        <p:txBody>
          <a:bodyPr/>
          <a:lstStyle/>
          <a:p>
            <a:r>
              <a:rPr lang="en-GB" sz="6600" dirty="0"/>
              <a:t>⌨️ </a:t>
            </a:r>
            <a:r>
              <a:rPr lang="en-US" sz="6600" dirty="0"/>
              <a:t>Activity 1</a:t>
            </a:r>
            <a:br>
              <a:rPr lang="en-US" sz="6600" dirty="0"/>
            </a:br>
            <a:br>
              <a:rPr lang="en-US" sz="6600" dirty="0"/>
            </a:br>
            <a:r>
              <a:rPr lang="en-US" sz="6600" dirty="0"/>
              <a:t>Creating and </a:t>
            </a:r>
            <a:br>
              <a:rPr lang="en-US" sz="6600" dirty="0"/>
            </a:br>
            <a:r>
              <a:rPr lang="en-US" sz="6600" dirty="0"/>
              <a:t>Sending an Email With an Attachment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500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4690F-DE4B-40D0-A05C-7F4C87EA3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77E584-776F-3DB0-1734-FBA213C9BB7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1307" y="754437"/>
            <a:ext cx="11927917" cy="5710371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Your teacher will now demonstrate</a:t>
            </a:r>
            <a:r>
              <a:rPr lang="en-GB" dirty="0"/>
              <a:t>: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/>
              <a:t>How to log into Outlook</a:t>
            </a:r>
            <a:endParaRPr lang="en-GB" sz="1600" i="1" dirty="0">
              <a:solidFill>
                <a:schemeClr val="accent2">
                  <a:lumMod val="75000"/>
                </a:schemeClr>
              </a:solidFill>
            </a:endParaRP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/>
              <a:t>How to create a new email message</a:t>
            </a:r>
          </a:p>
          <a:p>
            <a:pPr marL="943200" lvl="1" indent="-457200">
              <a:buFont typeface="+mj-lt"/>
              <a:buAutoNum type="arabicParenR"/>
            </a:pPr>
            <a:endParaRPr lang="en-GB" sz="2400" dirty="0"/>
          </a:p>
          <a:p>
            <a:pPr marL="943200" lvl="1" indent="-457200">
              <a:buFont typeface="+mj-lt"/>
              <a:buAutoNum type="arabicParenR"/>
            </a:pPr>
            <a:r>
              <a:rPr lang="en-GB" sz="2400" dirty="0"/>
              <a:t>How to select a recipient from the global user list (we will just send to ourselves for this demonstration).                                                                          </a:t>
            </a:r>
            <a:r>
              <a:rPr lang="en-GB" sz="1800" dirty="0">
                <a:solidFill>
                  <a:srgbClr val="0070C0"/>
                </a:solidFill>
              </a:rPr>
              <a:t>You will be given a message to copy and paste in, but usually you will write your own</a:t>
            </a:r>
          </a:p>
          <a:p>
            <a:pPr marL="943200" lvl="1" indent="-457200">
              <a:buFont typeface="+mj-lt"/>
              <a:buAutoNum type="arabicParenR"/>
            </a:pPr>
            <a:endParaRPr lang="en-GB" sz="2400" dirty="0"/>
          </a:p>
          <a:p>
            <a:pPr marL="943200" lvl="1" indent="-457200">
              <a:buFont typeface="+mj-lt"/>
              <a:buAutoNum type="arabicParenR"/>
            </a:pPr>
            <a:r>
              <a:rPr lang="en-GB" sz="2400" dirty="0"/>
              <a:t>How to attach a document                                                                                  </a:t>
            </a:r>
            <a:r>
              <a:rPr lang="en-GB" sz="1800" dirty="0">
                <a:solidFill>
                  <a:srgbClr val="0070C0"/>
                </a:solidFill>
              </a:rPr>
              <a:t>You will need to download and save this document: </a:t>
            </a:r>
            <a:r>
              <a:rPr lang="en-GB" sz="1800" dirty="0">
                <a:solidFill>
                  <a:srgbClr val="0070C0"/>
                </a:solidFill>
                <a:hlinkClick r:id="rId2"/>
              </a:rPr>
              <a:t>TGGS House System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22210-0C14-34AA-7408-3768684B99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1 – Creating and sending an email (1)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182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C1EEE-E05A-AD3D-F7DC-8BF5204FA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26D223-0510-BD0B-7312-DF01FF3A5CC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1307" y="754437"/>
            <a:ext cx="11927917" cy="2372811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Your teacher will now demonstrate</a:t>
            </a:r>
            <a:r>
              <a:rPr lang="en-GB" dirty="0"/>
              <a:t>: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/>
              <a:t>Copying the message from the lesson webpage</a:t>
            </a:r>
            <a:endParaRPr lang="en-GB" sz="1600" i="1" dirty="0">
              <a:solidFill>
                <a:schemeClr val="accent2">
                  <a:lumMod val="75000"/>
                </a:schemeClr>
              </a:solidFill>
            </a:endParaRP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/>
              <a:t>Clicking send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/>
              <a:t>Accessing your sent emails and opening the email you just wrote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09C516-6FAF-31A4-ABE3-FC1B7D4BC3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1 – Creating and sending an email (2)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A5ECE03-00D3-E9FA-A69A-F229ECEEFA83}"/>
              </a:ext>
            </a:extLst>
          </p:cNvPr>
          <p:cNvSpPr txBox="1">
            <a:spLocks/>
          </p:cNvSpPr>
          <p:nvPr/>
        </p:nvSpPr>
        <p:spPr>
          <a:xfrm>
            <a:off x="264083" y="5061261"/>
            <a:ext cx="11927917" cy="1238955"/>
          </a:xfrm>
          <a:prstGeom prst="rect">
            <a:avLst/>
          </a:prstGeom>
        </p:spPr>
        <p:txBody>
          <a:bodyPr lIns="0" tIns="0" rIns="0" bIns="0"/>
          <a:lstStyle>
            <a:lvl1pPr marL="270000" indent="-2700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1pPr>
            <a:lvl2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2pPr>
            <a:lvl3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3pPr>
            <a:lvl4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4pPr>
            <a:lvl5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b="1" dirty="0"/>
              <a:t>Following this</a:t>
            </a:r>
            <a:r>
              <a:rPr lang="en-GB" dirty="0"/>
              <a:t>:</a:t>
            </a:r>
          </a:p>
          <a:p>
            <a:pPr marL="943200" lvl="2" indent="-457200">
              <a:buFont typeface="+mj-lt"/>
              <a:buAutoNum type="arabicParenR"/>
            </a:pPr>
            <a:r>
              <a:rPr lang="en-GB" sz="2400" dirty="0"/>
              <a:t>Screenshot the email and paste it into </a:t>
            </a:r>
            <a:r>
              <a:rPr lang="en-GB" sz="2400" b="1" dirty="0">
                <a:solidFill>
                  <a:srgbClr val="7030A0"/>
                </a:solidFill>
              </a:rPr>
              <a:t>OneNote</a:t>
            </a:r>
            <a:r>
              <a:rPr lang="en-GB" sz="2400" dirty="0"/>
              <a:t> for the next task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endParaRPr lang="en-GB" sz="24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A4B8C1-33B9-148F-F8FC-076CB303E539}"/>
              </a:ext>
            </a:extLst>
          </p:cNvPr>
          <p:cNvCxnSpPr>
            <a:cxnSpLocks/>
          </p:cNvCxnSpPr>
          <p:nvPr/>
        </p:nvCxnSpPr>
        <p:spPr>
          <a:xfrm>
            <a:off x="359117" y="4425696"/>
            <a:ext cx="11512296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491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87524-15B4-BB33-3D3F-A240356E4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481F257-D94B-DEAC-2603-9423AD398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1686028"/>
            <a:ext cx="10692384" cy="3485944"/>
          </a:xfrm>
        </p:spPr>
        <p:txBody>
          <a:bodyPr/>
          <a:lstStyle/>
          <a:p>
            <a:r>
              <a:rPr lang="en-GB" sz="6600" dirty="0"/>
              <a:t>⌨️ </a:t>
            </a:r>
            <a:r>
              <a:rPr lang="en-US" sz="6600" dirty="0"/>
              <a:t>Activity 2</a:t>
            </a:r>
            <a:br>
              <a:rPr lang="en-US" sz="6600" dirty="0"/>
            </a:br>
            <a:br>
              <a:rPr lang="en-US" sz="6600" dirty="0"/>
            </a:br>
            <a:r>
              <a:rPr lang="en-US" sz="6600" dirty="0"/>
              <a:t>Replying and Forwarding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004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B4005-91A8-EEE9-B4C5-D26C35844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96E00B-43CB-78F4-F722-63AA9D86645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1307" y="754437"/>
            <a:ext cx="11927917" cy="3378651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Your teacher will now demonstrate</a:t>
            </a:r>
            <a:r>
              <a:rPr lang="en-GB" dirty="0"/>
              <a:t>: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/>
              <a:t>How to open a received message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/>
              <a:t>How to select the option to reply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>
                <a:solidFill>
                  <a:srgbClr val="0070C0"/>
                </a:solidFill>
              </a:rPr>
              <a:t>How to write a suitable reply message to the original sender</a:t>
            </a:r>
            <a:endParaRPr lang="en-GB" sz="1800" dirty="0">
              <a:solidFill>
                <a:srgbClr val="0070C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BF986-DAAA-AB6E-B727-21539AFF3D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2 – Creating and sending an email (1)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AEC6162-D899-217A-9588-B327C56618F7}"/>
              </a:ext>
            </a:extLst>
          </p:cNvPr>
          <p:cNvSpPr txBox="1">
            <a:spLocks/>
          </p:cNvSpPr>
          <p:nvPr/>
        </p:nvSpPr>
        <p:spPr>
          <a:xfrm>
            <a:off x="264083" y="5061261"/>
            <a:ext cx="11927917" cy="1238955"/>
          </a:xfrm>
          <a:prstGeom prst="rect">
            <a:avLst/>
          </a:prstGeom>
        </p:spPr>
        <p:txBody>
          <a:bodyPr lIns="0" tIns="0" rIns="0" bIns="0"/>
          <a:lstStyle>
            <a:lvl1pPr marL="270000" indent="-2700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1pPr>
            <a:lvl2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2pPr>
            <a:lvl3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3pPr>
            <a:lvl4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4pPr>
            <a:lvl5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b="1" dirty="0"/>
              <a:t>Following this</a:t>
            </a:r>
            <a:r>
              <a:rPr lang="en-GB" dirty="0"/>
              <a:t>:</a:t>
            </a:r>
          </a:p>
          <a:p>
            <a:pPr marL="943200" lvl="2" indent="-457200">
              <a:buFont typeface="+mj-lt"/>
              <a:buAutoNum type="arabicParenR"/>
            </a:pPr>
            <a:r>
              <a:rPr lang="en-GB" sz="2400" dirty="0"/>
              <a:t>Screenshot the reply email and paste it into </a:t>
            </a:r>
            <a:r>
              <a:rPr lang="en-GB" sz="2400" b="1" dirty="0">
                <a:solidFill>
                  <a:srgbClr val="7030A0"/>
                </a:solidFill>
              </a:rPr>
              <a:t>OneNote</a:t>
            </a:r>
            <a:r>
              <a:rPr lang="en-GB" sz="2400" dirty="0"/>
              <a:t> for the next task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endParaRPr lang="en-GB" sz="24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076663-8B37-88CE-B03F-FFAC6DF8D198}"/>
              </a:ext>
            </a:extLst>
          </p:cNvPr>
          <p:cNvCxnSpPr>
            <a:cxnSpLocks/>
          </p:cNvCxnSpPr>
          <p:nvPr/>
        </p:nvCxnSpPr>
        <p:spPr>
          <a:xfrm>
            <a:off x="359117" y="4425696"/>
            <a:ext cx="11512296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439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778E1-B28B-D47E-1225-CE490CF8E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92B76F-AD27-190E-A79A-936165691DE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1307" y="754437"/>
            <a:ext cx="11927917" cy="3378651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Your teacher will now demonstrate</a:t>
            </a:r>
            <a:r>
              <a:rPr lang="en-GB" dirty="0"/>
              <a:t>: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/>
              <a:t>How to open a received message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/>
              <a:t>How to select the option to forward the message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/>
              <a:t>How to select two recipients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r>
              <a:rPr lang="en-GB" sz="2400" dirty="0">
                <a:solidFill>
                  <a:srgbClr val="0070C0"/>
                </a:solidFill>
              </a:rPr>
              <a:t>How to write a suitable message to accompany the message</a:t>
            </a:r>
            <a:endParaRPr lang="en-GB" sz="1800" dirty="0">
              <a:solidFill>
                <a:srgbClr val="0070C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ADF7B-3426-F99E-6845-32E1191A58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2 – Creating and sending an email (2)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6ED62BF-864A-8CF8-019A-13108E8B579C}"/>
              </a:ext>
            </a:extLst>
          </p:cNvPr>
          <p:cNvSpPr txBox="1">
            <a:spLocks/>
          </p:cNvSpPr>
          <p:nvPr/>
        </p:nvSpPr>
        <p:spPr>
          <a:xfrm>
            <a:off x="75653" y="5408733"/>
            <a:ext cx="12040693" cy="1238955"/>
          </a:xfrm>
          <a:prstGeom prst="rect">
            <a:avLst/>
          </a:prstGeom>
        </p:spPr>
        <p:txBody>
          <a:bodyPr lIns="0" tIns="0" rIns="0" bIns="0"/>
          <a:lstStyle>
            <a:lvl1pPr marL="270000" indent="-2700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1pPr>
            <a:lvl2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2pPr>
            <a:lvl3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3pPr>
            <a:lvl4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4pPr>
            <a:lvl5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b="1" dirty="0"/>
              <a:t>Following this</a:t>
            </a:r>
            <a:r>
              <a:rPr lang="en-GB" dirty="0"/>
              <a:t>:</a:t>
            </a:r>
          </a:p>
          <a:p>
            <a:pPr marL="943200" lvl="2" indent="-457200">
              <a:buFont typeface="+mj-lt"/>
              <a:buAutoNum type="arabicParenR"/>
            </a:pPr>
            <a:r>
              <a:rPr lang="en-GB" sz="2400" dirty="0"/>
              <a:t>Screenshot the forward message and paste it into </a:t>
            </a:r>
            <a:r>
              <a:rPr lang="en-GB" sz="2400" b="1" dirty="0">
                <a:solidFill>
                  <a:srgbClr val="7030A0"/>
                </a:solidFill>
              </a:rPr>
              <a:t>OneNote</a:t>
            </a:r>
            <a:r>
              <a:rPr lang="en-GB" sz="2400" dirty="0"/>
              <a:t> for the next task</a:t>
            </a:r>
          </a:p>
          <a:p>
            <a:pPr marL="943200" lvl="1" indent="-457200">
              <a:lnSpc>
                <a:spcPct val="200000"/>
              </a:lnSpc>
              <a:buFont typeface="+mj-lt"/>
              <a:buAutoNum type="arabicParenR"/>
            </a:pPr>
            <a:endParaRPr lang="en-GB" sz="24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BD851E-41DD-4775-24F4-B4B57A325DB1}"/>
              </a:ext>
            </a:extLst>
          </p:cNvPr>
          <p:cNvCxnSpPr>
            <a:cxnSpLocks/>
          </p:cNvCxnSpPr>
          <p:nvPr/>
        </p:nvCxnSpPr>
        <p:spPr>
          <a:xfrm>
            <a:off x="423125" y="5129784"/>
            <a:ext cx="11512296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737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050F5-42E9-77C7-8292-1CFE6EBDB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4F6AF7C-B4A1-1481-E358-CF49F2595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1137191"/>
            <a:ext cx="10692384" cy="4583618"/>
          </a:xfrm>
        </p:spPr>
        <p:txBody>
          <a:bodyPr/>
          <a:lstStyle/>
          <a:p>
            <a:r>
              <a:rPr lang="en-GB" sz="9600" dirty="0"/>
              <a:t>⌨️Activity 3 </a:t>
            </a:r>
            <a:r>
              <a:rPr lang="en-US" sz="9600" dirty="0"/>
              <a:t>– Explain the features of email</a:t>
            </a:r>
          </a:p>
        </p:txBody>
      </p:sp>
    </p:spTree>
    <p:extLst>
      <p:ext uri="{BB962C8B-B14F-4D97-AF65-F5344CB8AC3E}">
        <p14:creationId xmlns:p14="http://schemas.microsoft.com/office/powerpoint/2010/main" val="662558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656B4-6E60-E1A6-B9F3-1EA75E09D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030BC7-5958-1682-3EED-B12C3F90CC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3 – Email user guide</a:t>
            </a:r>
            <a:endParaRPr lang="en-GB" dirty="0">
              <a:solidFill>
                <a:srgbClr val="7030A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03E8F3-588D-CF67-94B2-A20F7A95D9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001463"/>
              </p:ext>
            </p:extLst>
          </p:nvPr>
        </p:nvGraphicFramePr>
        <p:xfrm>
          <a:off x="327152" y="1743794"/>
          <a:ext cx="1153769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7696">
                  <a:extLst>
                    <a:ext uri="{9D8B030D-6E8A-4147-A177-3AD203B41FA5}">
                      <a16:colId xmlns:a16="http://schemas.microsoft.com/office/drawing/2014/main" val="2607818184"/>
                    </a:ext>
                  </a:extLst>
                </a:gridCol>
              </a:tblGrid>
              <a:tr h="364202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GB" sz="36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⌨️ Activity 3 – Email user guide</a:t>
                      </a:r>
                    </a:p>
                    <a:p>
                      <a:pPr marL="0" indent="0">
                        <a:buNone/>
                      </a:pPr>
                      <a:endParaRPr lang="en-GB" sz="2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Create a user guide:</a:t>
                      </a:r>
                    </a:p>
                    <a:p>
                      <a:pPr marL="943200" lvl="1" indent="-457200">
                        <a:buFont typeface="+mj-lt"/>
                        <a:buAutoNum type="arabicParenR"/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How to create an email, select a recipient, attach a file, add a message and send it</a:t>
                      </a:r>
                    </a:p>
                    <a:p>
                      <a:pPr marL="943200" lvl="1" indent="-457200">
                        <a:lnSpc>
                          <a:spcPct val="200000"/>
                        </a:lnSpc>
                        <a:buFont typeface="+mj-lt"/>
                        <a:buAutoNum type="arabicParenR"/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How to reply to a message, including a suitable message with the reply</a:t>
                      </a:r>
                    </a:p>
                    <a:p>
                      <a:pPr marL="943200" lvl="1" indent="-457200">
                        <a:lnSpc>
                          <a:spcPct val="200000"/>
                        </a:lnSpc>
                        <a:buFont typeface="+mj-lt"/>
                        <a:buAutoNum type="arabicParenR"/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How to forward a message; including to more than one recipient</a:t>
                      </a:r>
                    </a:p>
                    <a:p>
                      <a:pPr marL="943200" lvl="1" indent="-457200">
                        <a:lnSpc>
                          <a:spcPct val="200000"/>
                        </a:lnSpc>
                        <a:buFont typeface="+mj-lt"/>
                        <a:buAutoNum type="arabicParenR"/>
                      </a:pPr>
                      <a:r>
                        <a:rPr lang="en-GB" sz="2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Explain why reply and forward are used when communicating via email</a:t>
                      </a:r>
                    </a:p>
                    <a:p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221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0012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B8205-FDE3-661E-25AF-333A2DBC1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8F8833-BF42-F749-14F9-7BEBD365F1A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78764" y="1749947"/>
            <a:ext cx="11109960" cy="2827754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Add the following to your user guide</a:t>
            </a:r>
            <a:r>
              <a:rPr lang="en-GB" dirty="0"/>
              <a:t>:</a:t>
            </a:r>
          </a:p>
          <a:p>
            <a:pPr marL="943200" lvl="1" indent="-457200">
              <a:buFont typeface="+mj-lt"/>
              <a:buAutoNum type="arabicParenR"/>
            </a:pPr>
            <a:r>
              <a:rPr lang="en-GB" sz="2400" dirty="0"/>
              <a:t>Research into why cc (carbon copy) and bcc (blind carbon copy) are used and add an explanation to the guide.</a:t>
            </a:r>
          </a:p>
          <a:p>
            <a:pPr marL="943200" lvl="1" indent="-457200">
              <a:buFont typeface="+mj-lt"/>
              <a:buAutoNum type="arabicParenR"/>
            </a:pPr>
            <a:endParaRPr lang="en-GB" sz="2400" dirty="0"/>
          </a:p>
          <a:p>
            <a:pPr marL="943200" lvl="1" indent="-457200">
              <a:buFont typeface="+mj-lt"/>
              <a:buAutoNum type="arabicParenR"/>
            </a:pPr>
            <a:r>
              <a:rPr lang="en-GB" sz="2400" dirty="0"/>
              <a:t>Research why people set up special email signatures on their email accounts and how this helps make things more efficient for them.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10623-833B-D6A2-0650-08ABACC68E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3 – 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Extension Task</a:t>
            </a:r>
          </a:p>
        </p:txBody>
      </p:sp>
    </p:spTree>
    <p:extLst>
      <p:ext uri="{BB962C8B-B14F-4D97-AF65-F5344CB8AC3E}">
        <p14:creationId xmlns:p14="http://schemas.microsoft.com/office/powerpoint/2010/main" val="4002798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DC18F-8B67-B998-B758-6479D6F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21F0792-2CF0-F0AC-9764-397F14E4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791"/>
            <a:ext cx="10515600" cy="1084801"/>
          </a:xfrm>
        </p:spPr>
        <p:txBody>
          <a:bodyPr/>
          <a:lstStyle/>
          <a:p>
            <a:r>
              <a:rPr lang="en-GB" sz="6000" dirty="0"/>
              <a:t>🎓 </a:t>
            </a:r>
            <a:r>
              <a:rPr lang="en-US" sz="6000" dirty="0"/>
              <a:t>Important Links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58F26-AA33-524A-1475-D0E2160C34E0}"/>
              </a:ext>
            </a:extLst>
          </p:cNvPr>
          <p:cNvSpPr txBox="1"/>
          <p:nvPr/>
        </p:nvSpPr>
        <p:spPr>
          <a:xfrm>
            <a:off x="390144" y="2369623"/>
            <a:ext cx="114117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🎓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2"/>
              </a:rPr>
              <a:t>Mini Whiteboard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📝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3"/>
              </a:rPr>
              <a:t>Cornell Notes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🗺️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4"/>
              </a:rPr>
              <a:t>Mind Map App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</a:t>
            </a: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👥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5"/>
              </a:rPr>
              <a:t>Peer Review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|🛰️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6"/>
              </a:rPr>
              <a:t>Jupyter Lite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🤖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7"/>
              </a:rPr>
              <a:t>AI Tutor</a:t>
            </a: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⏲️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8"/>
              </a:rPr>
              <a:t>Time 2 Code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🐍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9"/>
              </a:rPr>
              <a:t>TGGCS Python Projects</a:t>
            </a:r>
            <a:endParaRPr lang="en-GB" sz="3600" b="0" i="0" spc="-8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74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A4582-E011-0578-B2EC-5301A35F3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B82C2CB-1C1E-7DD6-C0F0-982B0198B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3807"/>
            <a:ext cx="10515600" cy="3870386"/>
          </a:xfrm>
        </p:spPr>
        <p:txBody>
          <a:bodyPr/>
          <a:lstStyle/>
          <a:p>
            <a:r>
              <a:rPr lang="en-GB" sz="9600" dirty="0"/>
              <a:t>🎓 </a:t>
            </a:r>
            <a:r>
              <a:rPr lang="en-US" sz="9600" dirty="0"/>
              <a:t>Keyboard Shortcuts</a:t>
            </a:r>
            <a:br>
              <a:rPr lang="en-US" sz="9600" dirty="0"/>
            </a:br>
            <a:r>
              <a:rPr lang="en-US" sz="4000" dirty="0"/>
              <a:t>(if you forgot)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252561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0D5A8-11D1-2D36-0C46-8CF85D42F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BBFCDD-235C-3D03-C3A6-54108148FAA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9471" y="1280624"/>
            <a:ext cx="6271058" cy="195000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first keyboard shortcut you will learn at TGGS is the screenshot shortcut.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Press the following keys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86170-8C46-AA69-9676-5196CA2041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Demonstration – Screenshot Shortcut</a:t>
            </a:r>
          </a:p>
        </p:txBody>
      </p:sp>
      <p:pic>
        <p:nvPicPr>
          <p:cNvPr id="4" name="Picture 3" descr="How to take a screenshot in Windows - Easykey">
            <a:extLst>
              <a:ext uri="{FF2B5EF4-FFF2-40B4-BE49-F238E27FC236}">
                <a16:creationId xmlns:a16="http://schemas.microsoft.com/office/drawing/2014/main" id="{476FFB94-F0BB-2E28-830B-576059016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784" y="1280624"/>
            <a:ext cx="2625344" cy="1950902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AF36DFA8-1C69-5287-EBB5-ACD806BC2450}"/>
              </a:ext>
            </a:extLst>
          </p:cNvPr>
          <p:cNvSpPr txBox="1">
            <a:spLocks/>
          </p:cNvSpPr>
          <p:nvPr/>
        </p:nvSpPr>
        <p:spPr>
          <a:xfrm>
            <a:off x="239470" y="3627374"/>
            <a:ext cx="11391698" cy="3093466"/>
          </a:xfrm>
          <a:prstGeom prst="rect">
            <a:avLst/>
          </a:prstGeom>
        </p:spPr>
        <p:txBody>
          <a:bodyPr lIns="0" tIns="0" rIns="0" bIns="0"/>
          <a:lstStyle>
            <a:lvl1pPr marL="270000" indent="-2700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1pPr>
            <a:lvl2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2pPr>
            <a:lvl3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3pPr>
            <a:lvl4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4pPr>
            <a:lvl5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dirty="0"/>
              <a:t>You will then be able to draw a square around the area you wish to screenshot (start with the top left corner, drag to the bottom right-hand corner and let go).</a:t>
            </a:r>
          </a:p>
          <a:p>
            <a:pPr marL="0" indent="0">
              <a:buFont typeface="Arial"/>
              <a:buNone/>
            </a:pPr>
            <a:endParaRPr lang="en-GB" dirty="0"/>
          </a:p>
          <a:p>
            <a:pPr marL="0" indent="0">
              <a:buFont typeface="Arial"/>
              <a:buNone/>
            </a:pPr>
            <a:r>
              <a:rPr lang="en-GB" dirty="0"/>
              <a:t>You will then need to press the enter / return key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554BD1-290E-9CBE-39CA-DDF3559F4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437" y="5114590"/>
            <a:ext cx="1838582" cy="1114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5E3ED4-6C1D-0619-56A4-C0FF5801B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0640" y="4863513"/>
            <a:ext cx="1582125" cy="161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78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5C163-C7FD-5506-8942-005D8FFB3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A81254-3968-414E-BCE4-230B7F8A8D1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9471" y="1280624"/>
            <a:ext cx="6271058" cy="532134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Go to the OneNote page for today’s lesson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Click on an area where you wish to paste the screenshot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Press these keys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should now have a screenshot added to your </a:t>
            </a:r>
            <a:r>
              <a:rPr lang="en-GB" b="1" dirty="0">
                <a:solidFill>
                  <a:srgbClr val="7030A0"/>
                </a:solidFill>
              </a:rPr>
              <a:t>OneNote </a:t>
            </a:r>
            <a:r>
              <a:rPr lang="en-GB" dirty="0"/>
              <a:t>page!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766A9-E079-A3DC-9298-1CF20FAD42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Demonstration – Pasting Shortcut</a:t>
            </a:r>
          </a:p>
        </p:txBody>
      </p:sp>
      <p:pic>
        <p:nvPicPr>
          <p:cNvPr id="5" name="Picture 4" descr="How to take a screenshot in Windows - Easykey">
            <a:extLst>
              <a:ext uri="{FF2B5EF4-FFF2-40B4-BE49-F238E27FC236}">
                <a16:creationId xmlns:a16="http://schemas.microsoft.com/office/drawing/2014/main" id="{E910EF43-A494-DAD1-D43D-F5DE8B3E4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767" y="1792224"/>
            <a:ext cx="4590820" cy="341145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54C0B09-1EB6-4BE3-73E3-3508292D80FF}"/>
              </a:ext>
            </a:extLst>
          </p:cNvPr>
          <p:cNvCxnSpPr>
            <a:cxnSpLocks/>
          </p:cNvCxnSpPr>
          <p:nvPr/>
        </p:nvCxnSpPr>
        <p:spPr>
          <a:xfrm>
            <a:off x="2944368" y="4517136"/>
            <a:ext cx="384962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499488"/>
      </p:ext>
    </p:extLst>
  </p:cSld>
  <p:clrMapOvr>
    <a:masterClrMapping/>
  </p:clrMapOvr>
</p:sld>
</file>

<file path=ppt/theme/theme1.xml><?xml version="1.0" encoding="utf-8"?>
<a:theme xmlns:a="http://schemas.openxmlformats.org/drawingml/2006/main" name="LESSONS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SSONS1" id="{139F263E-A1CB-4141-8E17-3FB1CA6AA76E}" vid="{C9EA4462-833A-44E4-9E2C-8D2CFBA6B5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LESSONS1</Template>
  <TotalTime>703</TotalTime>
  <Words>779</Words>
  <Application>Microsoft Office PowerPoint</Application>
  <PresentationFormat>Widescreen</PresentationFormat>
  <Paragraphs>88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Comic Sans MS</vt:lpstr>
      <vt:lpstr>LESSONS1</vt:lpstr>
      <vt:lpstr>PowerPoint Presentation</vt:lpstr>
      <vt:lpstr>PowerPoint Presentation</vt:lpstr>
      <vt:lpstr>📖 What is email?</vt:lpstr>
      <vt:lpstr>PowerPoint Presentation</vt:lpstr>
      <vt:lpstr>PowerPoint Presentation</vt:lpstr>
      <vt:lpstr>⌨️ Activity 1  Creating and  Sending an Email With an Attachment</vt:lpstr>
      <vt:lpstr>PowerPoint Presentation</vt:lpstr>
      <vt:lpstr>PowerPoint Presentation</vt:lpstr>
      <vt:lpstr>⌨️ Activity 2  Replying and Forwarding</vt:lpstr>
      <vt:lpstr>PowerPoint Presentation</vt:lpstr>
      <vt:lpstr>PowerPoint Presentation</vt:lpstr>
      <vt:lpstr>⌨️Activity 3 – Explain the features of email</vt:lpstr>
      <vt:lpstr>PowerPoint Presentation</vt:lpstr>
      <vt:lpstr>PowerPoint Presentation</vt:lpstr>
      <vt:lpstr>🎓 Important Links</vt:lpstr>
      <vt:lpstr>🎓 Keyboard Shortcuts (if you forgot)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Meehan</dc:creator>
  <cp:lastModifiedBy>Paul Meehan</cp:lastModifiedBy>
  <cp:revision>3</cp:revision>
  <dcterms:created xsi:type="dcterms:W3CDTF">2026-08-30T08:45:48Z</dcterms:created>
  <dcterms:modified xsi:type="dcterms:W3CDTF">2026-09-28T22:17:08Z</dcterms:modified>
</cp:coreProperties>
</file>